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7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5D0E"/>
    <a:srgbClr val="343739"/>
    <a:srgbClr val="1C1C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2A3A1-3493-AD84-41F1-AE98373926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54E38E-58E9-02CE-058A-ABED333921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C63D8-BC84-4146-13B8-253BD66BE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5A4CD-C514-7CCF-0082-6045D7561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EC60E-5F0B-16BF-3AE5-CCF0FE884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77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4130E-EF4C-2FEA-6C88-5AC8F1C76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100E10-FE3A-8779-2EB0-AED108ECCD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F875E-C35D-8A1B-4A0B-95F14A261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C8F81-9271-B1D4-1503-359CB1E2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875C4-40EC-2000-7B12-ADA148F85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569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8B0C4B-A844-0ACC-C411-00AA2304C3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7124E6-03F8-6EC0-CB0D-3AECDD031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A9076-6207-2285-C591-D93887C3A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157A2-B45D-96A5-537C-CDFF17E94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05EC9-9EE4-FDA5-957A-989BAF541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897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8434C-CB48-455E-EFC5-2A7B93986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2868E-6D2E-3B10-4B9B-1E87B1B0C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B3C08-5AB7-9AA2-A2A7-30492AA72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62125-0AB1-D6EA-CE40-FCE436293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B79C2-5649-754F-B555-07C45F6B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48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0F24D-22D2-C122-2457-8A6B6984D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7BA710-4A47-9CB6-6D70-9C25C5848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3DE0E-11CB-1DA3-A6B1-CC7420E9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4D0108-D517-E395-F5D5-96EF5077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B8816-84C3-652B-C601-7F1E61B60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278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5E4B1-BE83-56EA-C0AE-ADB3C5DA1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01F95-BE28-0E99-3B52-76E3AE50FC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6DD645-9AC2-E824-5BE2-C5D131C782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97F24-1864-2475-0AC1-A77C427DA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85CDB-7C04-DBD7-FAF4-3DFCEA947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7FD8F7-C2F8-EC5A-3274-E7F381AEE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83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049B2-52D8-71CE-F130-187B2B5A9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5F25AD-E601-2F37-FBC3-98113C140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4A499-75DD-A67D-B15F-EBAC56CDE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9BEC3A-1877-B9DD-8DBF-8EB2CFC584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45468A-10FA-E5E8-7791-F9D6811F06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B9BE47-46DC-F34E-569B-2DA72FAE7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034DB2-D9A9-6ECD-037F-7527C605A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0F8229-6A24-B712-63A2-EE8FE99B5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06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B2FD5-A0DB-CB17-B55C-F6377A29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FF6BDA-AC20-BA3C-B781-74605846D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D6FCA8-60C5-6293-2471-DF95CB04F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FF01D3-46A3-B417-2DA5-97F7BD811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934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F30B7E-938C-C23C-A8B7-03DB2050D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D93FF-53BB-6F80-3DAB-C3D1E96F2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A3AC24-ADB6-B1B0-53C8-A028DDC3A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7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679E3-F5C2-0307-D49B-DDA2FB5AA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E15A6-1468-ABF7-A566-4334D2E60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961D47-2245-0A2A-3D6B-99016AB4F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E2CCBA-938B-5BD8-0FC3-3D0CB8F2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C04D3-663A-95C3-FA59-D725258FC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A3C18-4357-4A4F-FC95-CA50DFE61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69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1FAAF-1322-5B5A-35AA-B7B7A13EB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2BC45F-757B-8D69-EF3D-9521AFA823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9F9E9-6450-B38F-D1E1-8AE8CA194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F623C9-0F80-6B4A-A980-D0AAF4C75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FE913-820D-5F01-AE32-4C1DEA27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8DF8D-9BE0-EC68-E20D-1E7EC37BF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15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7500FD-EAF9-20F2-932D-9EB992B78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2CB630-42B7-34DD-1454-1358C2E92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D0631-6486-76F2-FE98-3C7208CF27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5C28D-0576-41A1-A9B3-166A9850DCD5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CA512-A5F6-FD17-3E2E-7D660373BB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B9549-9482-92DF-4DAD-B1E6581F52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72BA2-A21B-47FA-ADEB-166E66442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18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 contrast="-14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693438-11E6-2476-5A36-CE5AFCA3C34E}"/>
              </a:ext>
            </a:extLst>
          </p:cNvPr>
          <p:cNvSpPr txBox="1"/>
          <p:nvPr/>
        </p:nvSpPr>
        <p:spPr>
          <a:xfrm>
            <a:off x="3403134" y="2006337"/>
            <a:ext cx="53857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REVIEW RATINGS </a:t>
            </a:r>
          </a:p>
          <a:p>
            <a:pPr algn="ctr"/>
            <a:r>
              <a:rPr lang="en-IN" sz="4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PREDICTION</a:t>
            </a:r>
            <a:endParaRPr lang="en-US" sz="4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72469F-31F9-8E35-8D7C-F1A88D2AEF9F}"/>
              </a:ext>
            </a:extLst>
          </p:cNvPr>
          <p:cNvSpPr txBox="1"/>
          <p:nvPr/>
        </p:nvSpPr>
        <p:spPr>
          <a:xfrm>
            <a:off x="4100819" y="3917483"/>
            <a:ext cx="3990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INTERNSHIP – 30</a:t>
            </a:r>
          </a:p>
          <a:p>
            <a:pPr algn="ctr"/>
            <a:r>
              <a:rPr lang="en-IN" dirty="0">
                <a:solidFill>
                  <a:schemeClr val="bg1"/>
                </a:solidFill>
                <a:latin typeface="Bahnschrift SemiBold" panose="020B0502040204020203" pitchFamily="34" charset="0"/>
              </a:rPr>
              <a:t>IBRAHIM ABDUL SHUKOOR</a:t>
            </a:r>
          </a:p>
          <a:p>
            <a:pPr algn="ctr"/>
            <a:r>
              <a:rPr lang="en-IN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SME : MOHD KASHIF</a:t>
            </a:r>
            <a:endParaRPr lang="en-US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40CA68-8F26-358E-D05E-090D6676C92D}"/>
              </a:ext>
            </a:extLst>
          </p:cNvPr>
          <p:cNvSpPr/>
          <p:nvPr/>
        </p:nvSpPr>
        <p:spPr>
          <a:xfrm>
            <a:off x="2711042" y="1675701"/>
            <a:ext cx="6769916" cy="3506598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098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1501331" y="196651"/>
            <a:ext cx="918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EDA &amp; VISUALIZATION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1320691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68F20D1-9EC8-A4C5-26E0-BA00EBF6E574}"/>
              </a:ext>
            </a:extLst>
          </p:cNvPr>
          <p:cNvSpPr txBox="1"/>
          <p:nvPr/>
        </p:nvSpPr>
        <p:spPr>
          <a:xfrm>
            <a:off x="1825221" y="6121388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Fig 5: distribution-plot of the character count</a:t>
            </a:r>
            <a:endParaRPr lang="en-US" dirty="0">
              <a:solidFill>
                <a:schemeClr val="bg1"/>
              </a:solidFill>
              <a:latin typeface="Sanskrit Text" panose="020B0502040204020203" pitchFamily="18" charset="0"/>
              <a:cs typeface="Sanskrit Text" panose="020B0502040204020203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FE0616-2DA9-6C47-B929-3DD6D7ABA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04503" y="1552921"/>
            <a:ext cx="6223436" cy="433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033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1501331" y="196651"/>
            <a:ext cx="918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EDA &amp; VISUALIZATION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1320691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68F20D1-9EC8-A4C5-26E0-BA00EBF6E574}"/>
              </a:ext>
            </a:extLst>
          </p:cNvPr>
          <p:cNvSpPr txBox="1"/>
          <p:nvPr/>
        </p:nvSpPr>
        <p:spPr>
          <a:xfrm>
            <a:off x="1904999" y="6154944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Fig 6: word cloud with respect to rating</a:t>
            </a:r>
            <a:endParaRPr lang="en-US" dirty="0">
              <a:solidFill>
                <a:schemeClr val="bg1"/>
              </a:solidFill>
              <a:latin typeface="Sanskrit Text" panose="020B0502040204020203" pitchFamily="18" charset="0"/>
              <a:cs typeface="Sanskrit Text" panose="020B0502040204020203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9A666AE-A91A-B7A2-9ECA-49B507A67D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17" b="68563"/>
          <a:stretch/>
        </p:blipFill>
        <p:spPr bwMode="auto">
          <a:xfrm>
            <a:off x="712579" y="1616762"/>
            <a:ext cx="3609291" cy="258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EF8626F-CED9-98BF-A572-CCAA9A4848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28" b="68318"/>
          <a:stretch/>
        </p:blipFill>
        <p:spPr bwMode="auto">
          <a:xfrm>
            <a:off x="4718712" y="1616762"/>
            <a:ext cx="3243150" cy="285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1976700-745D-E8CC-0DCC-F5BD407DF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84" r="49984" b="34371"/>
          <a:stretch/>
        </p:blipFill>
        <p:spPr bwMode="auto">
          <a:xfrm>
            <a:off x="8358705" y="1616762"/>
            <a:ext cx="3058712" cy="258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3C53BB33-0772-79B1-B8AA-2515B7BB7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15" t="34373" b="34740"/>
          <a:stretch/>
        </p:blipFill>
        <p:spPr bwMode="auto">
          <a:xfrm>
            <a:off x="712579" y="4284608"/>
            <a:ext cx="2939465" cy="242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E18C4718-C1FF-A04C-089D-80C6FB9BB1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35" r="50000"/>
          <a:stretch/>
        </p:blipFill>
        <p:spPr bwMode="auto">
          <a:xfrm>
            <a:off x="8540578" y="4284608"/>
            <a:ext cx="2876839" cy="2445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5452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1501331" y="196651"/>
            <a:ext cx="918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MODEL SELECTION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1320691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B1FB3A-4D77-AB5A-B273-E311F7C583DD}"/>
              </a:ext>
            </a:extLst>
          </p:cNvPr>
          <p:cNvSpPr txBox="1"/>
          <p:nvPr/>
        </p:nvSpPr>
        <p:spPr>
          <a:xfrm>
            <a:off x="628613" y="1428696"/>
            <a:ext cx="10934774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  <a:buClr>
                <a:srgbClr val="D65D0E"/>
              </a:buClr>
            </a:pPr>
            <a:r>
              <a:rPr lang="en-IN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6 machine learning models were tested </a:t>
            </a: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1 model was selected based on the performance metrics (Accuracy, F1 Score and Confusion matrix). </a:t>
            </a:r>
          </a:p>
          <a:p>
            <a:pPr marL="1028700" lvl="1" indent="-571500" algn="just">
              <a:buClr>
                <a:srgbClr val="D65D0E"/>
              </a:buClr>
              <a:buFont typeface="+mj-lt"/>
              <a:buAutoNum type="romanUcPeriod"/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Logistic Regression</a:t>
            </a:r>
          </a:p>
          <a:p>
            <a:pPr marL="1028700" lvl="1" indent="-571500" algn="just">
              <a:buClr>
                <a:srgbClr val="D65D0E"/>
              </a:buClr>
              <a:buFont typeface="+mj-lt"/>
              <a:buAutoNum type="romanUcPeriod"/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Linear SVC (BEST MODEL)</a:t>
            </a:r>
          </a:p>
          <a:p>
            <a:pPr marL="1028700" lvl="1" indent="-571500" algn="just">
              <a:buClr>
                <a:srgbClr val="D65D0E"/>
              </a:buClr>
              <a:buFont typeface="+mj-lt"/>
              <a:buAutoNum type="romanUcPeriod"/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Bernoulli Naive Bayes</a:t>
            </a:r>
          </a:p>
          <a:p>
            <a:pPr marL="1028700" lvl="1" indent="-571500" algn="just">
              <a:buClr>
                <a:srgbClr val="D65D0E"/>
              </a:buClr>
              <a:buFont typeface="+mj-lt"/>
              <a:buAutoNum type="romanUcPeriod"/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Multinomial Naive Bayes</a:t>
            </a:r>
          </a:p>
          <a:p>
            <a:pPr marL="1028700" lvl="1" indent="-571500" algn="just">
              <a:buClr>
                <a:srgbClr val="D65D0E"/>
              </a:buClr>
              <a:buFont typeface="+mj-lt"/>
              <a:buAutoNum type="romanUcPeriod"/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SGD Classifier</a:t>
            </a:r>
          </a:p>
          <a:p>
            <a:pPr marL="1028700" lvl="1" indent="-571500" algn="just">
              <a:buClr>
                <a:srgbClr val="D65D0E"/>
              </a:buClr>
              <a:buFont typeface="+mj-lt"/>
              <a:buAutoNum type="romanUcPeriod"/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LGBM Classifier</a:t>
            </a:r>
          </a:p>
        </p:txBody>
      </p:sp>
    </p:spTree>
    <p:extLst>
      <p:ext uri="{BB962C8B-B14F-4D97-AF65-F5344CB8AC3E}">
        <p14:creationId xmlns:p14="http://schemas.microsoft.com/office/powerpoint/2010/main" val="3897842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1501330" y="1009649"/>
            <a:ext cx="918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SUMMARY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4999" y="2117645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B1FB3A-4D77-AB5A-B273-E311F7C583DD}"/>
              </a:ext>
            </a:extLst>
          </p:cNvPr>
          <p:cNvSpPr txBox="1"/>
          <p:nvPr/>
        </p:nvSpPr>
        <p:spPr>
          <a:xfrm>
            <a:off x="628612" y="2428726"/>
            <a:ext cx="1093477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  <a:buClr>
                <a:srgbClr val="D65D0E"/>
              </a:buClr>
            </a:pPr>
            <a:r>
              <a:rPr lang="en-IN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best accuracy for our machine learning model is </a:t>
            </a:r>
            <a:r>
              <a:rPr lang="en-IN" sz="31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78%</a:t>
            </a:r>
            <a:r>
              <a:rPr lang="en-IN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. Various observations have been made with respect to ratings and the word counts. A superior method of data cleaning could be implemented to enhance the model performance and accuracy.</a:t>
            </a:r>
            <a:endParaRPr lang="en-US" sz="31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871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3403133" y="406376"/>
            <a:ext cx="53857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INDEX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11852" y="1660286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B1FB3A-4D77-AB5A-B273-E311F7C583DD}"/>
              </a:ext>
            </a:extLst>
          </p:cNvPr>
          <p:cNvSpPr txBox="1"/>
          <p:nvPr/>
        </p:nvSpPr>
        <p:spPr>
          <a:xfrm>
            <a:off x="3416840" y="2173529"/>
            <a:ext cx="53720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 algn="ctr">
              <a:buClr>
                <a:srgbClr val="D65D0E"/>
              </a:buClr>
              <a:buFont typeface="+mj-lt"/>
              <a:buAutoNum type="romanUcPeriod"/>
            </a:pPr>
            <a:r>
              <a:rPr lang="en-IN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INTRODUCTION</a:t>
            </a:r>
          </a:p>
          <a:p>
            <a:pPr marL="400050" indent="-400050" algn="ctr">
              <a:buClr>
                <a:srgbClr val="D65D0E"/>
              </a:buClr>
              <a:buFont typeface="+mj-lt"/>
              <a:buAutoNum type="romanUcPeriod"/>
            </a:pPr>
            <a:r>
              <a:rPr lang="en-IN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DATA SCRAPING</a:t>
            </a:r>
          </a:p>
          <a:p>
            <a:pPr marL="400050" indent="-400050" algn="ctr">
              <a:buClr>
                <a:srgbClr val="D65D0E"/>
              </a:buClr>
              <a:buFont typeface="+mj-lt"/>
              <a:buAutoNum type="romanUcPeriod"/>
            </a:pPr>
            <a:r>
              <a:rPr lang="en-IN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DATA PREPROCESSING</a:t>
            </a:r>
          </a:p>
          <a:p>
            <a:pPr marL="400050" indent="-400050" algn="ctr">
              <a:buClr>
                <a:srgbClr val="D65D0E"/>
              </a:buClr>
              <a:buFont typeface="+mj-lt"/>
              <a:buAutoNum type="romanUcPeriod"/>
            </a:pPr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EDA &amp; VISUALIZATIONS</a:t>
            </a:r>
          </a:p>
          <a:p>
            <a:pPr marL="400050" indent="-400050" algn="ctr">
              <a:buClr>
                <a:srgbClr val="D65D0E"/>
              </a:buClr>
              <a:buFont typeface="+mj-lt"/>
              <a:buAutoNum type="romanUcPeriod"/>
            </a:pPr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MODEL SELECTION</a:t>
            </a:r>
          </a:p>
          <a:p>
            <a:pPr marL="400050" indent="-400050" algn="ctr">
              <a:buClr>
                <a:srgbClr val="D65D0E"/>
              </a:buClr>
              <a:buFont typeface="+mj-lt"/>
              <a:buAutoNum type="romanUcPeriod"/>
            </a:pPr>
            <a:r>
              <a:rPr lang="en-US" sz="4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SUMMARY </a:t>
            </a:r>
          </a:p>
        </p:txBody>
      </p:sp>
    </p:spTree>
    <p:extLst>
      <p:ext uri="{BB962C8B-B14F-4D97-AF65-F5344CB8AC3E}">
        <p14:creationId xmlns:p14="http://schemas.microsoft.com/office/powerpoint/2010/main" val="2170211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2865643" y="196651"/>
            <a:ext cx="64607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INTRODUCTION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1320691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B1FB3A-4D77-AB5A-B273-E311F7C583DD}"/>
              </a:ext>
            </a:extLst>
          </p:cNvPr>
          <p:cNvSpPr txBox="1"/>
          <p:nvPr/>
        </p:nvSpPr>
        <p:spPr>
          <a:xfrm>
            <a:off x="628613" y="1428696"/>
            <a:ext cx="1093477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D65D0E"/>
              </a:buClr>
            </a:pPr>
            <a:r>
              <a:rPr lang="en-US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 customer has a website where users can post various product reviews for technical items. They're including a new function onto their website called. The reviewer must also include their rating in the form of stars. There are only 5 alternatives available, and the ranking is out of 5. 1, 2, 3, 4, and 5 stars, respectively. They are attempting to forecast ratings for past reviews that have not yet received one. Therefore, we must create a program that can gauge the rating from the review.</a:t>
            </a:r>
          </a:p>
        </p:txBody>
      </p:sp>
    </p:spTree>
    <p:extLst>
      <p:ext uri="{BB962C8B-B14F-4D97-AF65-F5344CB8AC3E}">
        <p14:creationId xmlns:p14="http://schemas.microsoft.com/office/powerpoint/2010/main" val="248590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2865643" y="905638"/>
            <a:ext cx="68655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SCRAPING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2109256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B1FB3A-4D77-AB5A-B273-E311F7C583DD}"/>
              </a:ext>
            </a:extLst>
          </p:cNvPr>
          <p:cNvSpPr txBox="1"/>
          <p:nvPr/>
        </p:nvSpPr>
        <p:spPr>
          <a:xfrm>
            <a:off x="628613" y="2263927"/>
            <a:ext cx="109347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D65D0E"/>
              </a:buClr>
            </a:pP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Reviews were scraped from product pages of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Laptops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,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Smart Watches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,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Printers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,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Monitors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,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Home theatres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and 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Cameras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. The websites these products were searched in are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Amazon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and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Flipkart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. In total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47,000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</a:t>
            </a:r>
            <a:r>
              <a:rPr lang="en-IN" sz="3600" dirty="0">
                <a:solidFill>
                  <a:srgbClr val="D65D0E"/>
                </a:solidFill>
                <a:latin typeface="Bahnschrift SemiBold SemiConden" panose="020B0502040204020203" pitchFamily="34" charset="0"/>
              </a:rPr>
              <a:t>reviews</a:t>
            </a:r>
            <a:r>
              <a:rPr lang="en-IN" sz="36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were scraped.</a:t>
            </a:r>
            <a:endParaRPr lang="en-US" sz="3600" dirty="0">
              <a:solidFill>
                <a:schemeClr val="bg1"/>
              </a:solidFill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871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1501331" y="196651"/>
            <a:ext cx="918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PREPROCESSING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1320691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1B1FB3A-4D77-AB5A-B273-E311F7C583DD}"/>
              </a:ext>
            </a:extLst>
          </p:cNvPr>
          <p:cNvSpPr txBox="1"/>
          <p:nvPr/>
        </p:nvSpPr>
        <p:spPr>
          <a:xfrm>
            <a:off x="628613" y="1428696"/>
            <a:ext cx="1093477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D65D0E"/>
              </a:buClr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following actions were taken during the data pre-processing:</a:t>
            </a:r>
          </a:p>
          <a:p>
            <a:pPr marL="571500" indent="-571500" algn="just">
              <a:buClr>
                <a:srgbClr val="D65D0E"/>
              </a:buClr>
              <a:buFont typeface="+mj-lt"/>
              <a:buAutoNum type="romanUcPeriod"/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The “Ratings” column was cleaned.</a:t>
            </a:r>
          </a:p>
          <a:p>
            <a:pPr marL="571500" indent="-571500" algn="just">
              <a:buClr>
                <a:srgbClr val="D65D0E"/>
              </a:buClr>
              <a:buFont typeface="+mj-lt"/>
              <a:buAutoNum type="romanUcPeriod"/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Created columns to contain words and characters present in the review column. Further cleaning was done:</a:t>
            </a:r>
          </a:p>
          <a:p>
            <a:pPr lvl="2" algn="just">
              <a:buClr>
                <a:srgbClr val="D65D0E"/>
              </a:buClr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a. Emails were replaced with “email”</a:t>
            </a:r>
          </a:p>
          <a:p>
            <a:pPr lvl="2" algn="just">
              <a:buClr>
                <a:srgbClr val="D65D0E"/>
              </a:buClr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b. Websites were replaced with “website”</a:t>
            </a:r>
          </a:p>
          <a:p>
            <a:pPr lvl="2" algn="just">
              <a:buClr>
                <a:srgbClr val="D65D0E"/>
              </a:buClr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c. Currencies were replaced with “currency”</a:t>
            </a:r>
          </a:p>
          <a:p>
            <a:pPr lvl="2" algn="just">
              <a:buClr>
                <a:srgbClr val="D65D0E"/>
              </a:buClr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d. Phone numbers were replaced with “</a:t>
            </a:r>
            <a:r>
              <a:rPr lang="en-US" sz="3100" dirty="0" err="1">
                <a:solidFill>
                  <a:schemeClr val="bg1"/>
                </a:solidFill>
                <a:latin typeface="Bahnschrift SemiBold SemiConden" panose="020B0502040204020203" pitchFamily="34" charset="0"/>
              </a:rPr>
              <a:t>phonenumber</a:t>
            </a: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”</a:t>
            </a:r>
          </a:p>
          <a:p>
            <a:pPr lvl="2" algn="just">
              <a:buClr>
                <a:srgbClr val="D65D0E"/>
              </a:buClr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e. Cleaned additional things such as trailing, leading white spaces,</a:t>
            </a:r>
          </a:p>
          <a:p>
            <a:pPr lvl="2" algn="just">
              <a:buClr>
                <a:srgbClr val="D65D0E"/>
              </a:buClr>
            </a:pPr>
            <a:r>
              <a:rPr lang="en-US" sz="31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removed stop words.</a:t>
            </a:r>
          </a:p>
        </p:txBody>
      </p:sp>
    </p:spTree>
    <p:extLst>
      <p:ext uri="{BB962C8B-B14F-4D97-AF65-F5344CB8AC3E}">
        <p14:creationId xmlns:p14="http://schemas.microsoft.com/office/powerpoint/2010/main" val="3853135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1501331" y="196651"/>
            <a:ext cx="918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PREPROCESSING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1320691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C573D47-7941-852C-2702-A1FCE0383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678" y="1564770"/>
            <a:ext cx="8170641" cy="44081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8F20D1-9EC8-A4C5-26E0-BA00EBF6E574}"/>
              </a:ext>
            </a:extLst>
          </p:cNvPr>
          <p:cNvSpPr txBox="1"/>
          <p:nvPr/>
        </p:nvSpPr>
        <p:spPr>
          <a:xfrm>
            <a:off x="1904998" y="6099148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Fig 1: </a:t>
            </a:r>
            <a:r>
              <a:rPr lang="en-IN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snippet of the comment cleaning code</a:t>
            </a:r>
            <a:endParaRPr lang="en-US" dirty="0">
              <a:solidFill>
                <a:schemeClr val="bg1"/>
              </a:solidFill>
              <a:latin typeface="Sanskrit Text" panose="020B0502040204020203" pitchFamily="18" charset="0"/>
              <a:cs typeface="Sanskrit Text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243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1501331" y="196651"/>
            <a:ext cx="918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DATA PREPROCESSING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1320691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68F20D1-9EC8-A4C5-26E0-BA00EBF6E574}"/>
              </a:ext>
            </a:extLst>
          </p:cNvPr>
          <p:cNvSpPr txBox="1"/>
          <p:nvPr/>
        </p:nvSpPr>
        <p:spPr>
          <a:xfrm>
            <a:off x="1825221" y="6121388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Fig 2: </a:t>
            </a:r>
            <a:r>
              <a:rPr lang="en-IN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snippet of the comment </a:t>
            </a:r>
            <a:r>
              <a:rPr lang="en-IN" dirty="0">
                <a:solidFill>
                  <a:srgbClr val="D65D0E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lemmatizing</a:t>
            </a:r>
            <a:r>
              <a:rPr lang="en-IN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 code</a:t>
            </a:r>
            <a:endParaRPr lang="en-US" dirty="0">
              <a:solidFill>
                <a:schemeClr val="bg1"/>
              </a:solidFill>
              <a:latin typeface="Sanskrit Text" panose="020B0502040204020203" pitchFamily="18" charset="0"/>
              <a:cs typeface="Sanskrit Text" panose="020B0502040204020203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CBB35E-FB1D-7CAA-7FE9-49FD27D31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998" y="1527600"/>
            <a:ext cx="8222447" cy="455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612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1501331" y="196651"/>
            <a:ext cx="918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EDA &amp; VISUALIZATION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1320691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68F20D1-9EC8-A4C5-26E0-BA00EBF6E574}"/>
              </a:ext>
            </a:extLst>
          </p:cNvPr>
          <p:cNvSpPr txBox="1"/>
          <p:nvPr/>
        </p:nvSpPr>
        <p:spPr>
          <a:xfrm>
            <a:off x="1825221" y="6121388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Fig 3: count-plot of the </a:t>
            </a:r>
            <a:r>
              <a:rPr lang="en-IN" b="1" dirty="0">
                <a:solidFill>
                  <a:srgbClr val="D65D0E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words present </a:t>
            </a:r>
            <a:r>
              <a:rPr lang="en-IN" b="1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with respect to </a:t>
            </a:r>
            <a:r>
              <a:rPr lang="en-IN" b="1" dirty="0">
                <a:solidFill>
                  <a:srgbClr val="D65D0E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rating</a:t>
            </a:r>
            <a:r>
              <a:rPr lang="en-IN" b="1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 column</a:t>
            </a:r>
            <a:endParaRPr lang="en-US" dirty="0">
              <a:solidFill>
                <a:schemeClr val="bg1"/>
              </a:solidFill>
              <a:latin typeface="Sanskrit Text" panose="020B0502040204020203" pitchFamily="18" charset="0"/>
              <a:cs typeface="Sanskrit Text" panose="020B0502040204020203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FE0616-2DA9-6C47-B929-3DD6D7ABA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291" y="1518602"/>
            <a:ext cx="5469859" cy="44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375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7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E602208-B50B-383B-4709-4746F636FE5D}"/>
              </a:ext>
            </a:extLst>
          </p:cNvPr>
          <p:cNvSpPr txBox="1"/>
          <p:nvPr/>
        </p:nvSpPr>
        <p:spPr>
          <a:xfrm>
            <a:off x="1501331" y="196651"/>
            <a:ext cx="91893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EDA &amp; VISUALIZATION</a:t>
            </a:r>
            <a:endParaRPr lang="en-US" sz="6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E39D66-38F6-CBE1-C373-8B34704C0900}"/>
              </a:ext>
            </a:extLst>
          </p:cNvPr>
          <p:cNvCxnSpPr>
            <a:cxnSpLocks/>
          </p:cNvCxnSpPr>
          <p:nvPr/>
        </p:nvCxnSpPr>
        <p:spPr>
          <a:xfrm>
            <a:off x="1905000" y="1320691"/>
            <a:ext cx="8382000" cy="0"/>
          </a:xfrm>
          <a:prstGeom prst="line">
            <a:avLst/>
          </a:prstGeom>
          <a:ln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68F20D1-9EC8-A4C5-26E0-BA00EBF6E574}"/>
              </a:ext>
            </a:extLst>
          </p:cNvPr>
          <p:cNvSpPr txBox="1"/>
          <p:nvPr/>
        </p:nvSpPr>
        <p:spPr>
          <a:xfrm>
            <a:off x="1825221" y="6121388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Sanskrit Text" panose="020B0502040204020203" pitchFamily="18" charset="0"/>
                <a:cs typeface="Sanskrit Text" panose="020B0502040204020203" pitchFamily="18" charset="0"/>
              </a:rPr>
              <a:t>Fig 4: distribution-plot of the word count</a:t>
            </a:r>
            <a:endParaRPr lang="en-US" dirty="0">
              <a:solidFill>
                <a:schemeClr val="bg1"/>
              </a:solidFill>
              <a:latin typeface="Sanskrit Text" panose="020B0502040204020203" pitchFamily="18" charset="0"/>
              <a:cs typeface="Sanskrit Text" panose="020B0502040204020203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FFE0616-2DA9-6C47-B929-3DD6D7ABA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04503" y="1530099"/>
            <a:ext cx="6223436" cy="438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176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419</Words>
  <Application>Microsoft Office PowerPoint</Application>
  <PresentationFormat>Widescreen</PresentationFormat>
  <Paragraphs>48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Aharoni</vt:lpstr>
      <vt:lpstr>Arial</vt:lpstr>
      <vt:lpstr>Bahnschrift SemiBold</vt:lpstr>
      <vt:lpstr>Bahnschrift SemiBold SemiConden</vt:lpstr>
      <vt:lpstr>Calibri</vt:lpstr>
      <vt:lpstr>Calibri Light</vt:lpstr>
      <vt:lpstr>Sanskrit Text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Ibrahim Abdul Shukoor</dc:creator>
  <cp:lastModifiedBy>Ibrahim Abdul Shukoor</cp:lastModifiedBy>
  <cp:revision>1</cp:revision>
  <dcterms:created xsi:type="dcterms:W3CDTF">2022-12-06T17:18:09Z</dcterms:created>
  <dcterms:modified xsi:type="dcterms:W3CDTF">2022-12-06T18:10:26Z</dcterms:modified>
</cp:coreProperties>
</file>

<file path=docProps/thumbnail.jpeg>
</file>